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0" r:id="rId4"/>
    <p:sldId id="261" r:id="rId5"/>
    <p:sldId id="258" r:id="rId6"/>
    <p:sldId id="262" r:id="rId7"/>
    <p:sldId id="264" r:id="rId8"/>
    <p:sldId id="263" r:id="rId9"/>
    <p:sldId id="265" r:id="rId10"/>
    <p:sldId id="267" r:id="rId11"/>
    <p:sldId id="268" r:id="rId12"/>
    <p:sldId id="266" r:id="rId13"/>
    <p:sldId id="269" r:id="rId14"/>
    <p:sldId id="270" r:id="rId15"/>
    <p:sldId id="272" r:id="rId16"/>
    <p:sldId id="271" r:id="rId17"/>
    <p:sldId id="273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4833" autoAdjust="0"/>
    <p:restoredTop sz="94660"/>
  </p:normalViewPr>
  <p:slideViewPr>
    <p:cSldViewPr snapToGrid="0">
      <p:cViewPr varScale="1">
        <p:scale>
          <a:sx n="68" d="100"/>
          <a:sy n="68" d="100"/>
        </p:scale>
        <p:origin x="-82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9D113D-9056-4D2A-B60C-8A3DA57B13F6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82041-1D1A-43FE-90DE-ABABEB729EF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06257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Diffusion </a:t>
                </a:r>
                <a:r>
                  <a:rPr lang="de-DE" dirty="0" err="1" smtClean="0"/>
                  <a:t>constant</a:t>
                </a:r>
                <a:r>
                  <a:rPr lang="de-DE" dirty="0" smtClean="0"/>
                  <a:t>: 2.59 </a:t>
                </a:r>
                <a14:m>
                  <m:oMath xmlns:m="http://schemas.openxmlformats.org/officeDocument/2006/math">
                    <m:r>
                      <a:rPr lang="de-DE" b="0" i="0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−5</m:t>
                        </m:r>
                      </m:sup>
                    </m:sSup>
                    <m:f>
                      <m:f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DE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𝑐𝑚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de-DE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Experimental: 2.43</a:t>
                </a:r>
                <a14:m>
                  <m:oMath xmlns:m="http://schemas.openxmlformats.org/officeDocument/2006/math">
                    <m:r>
                      <a:rPr lang="de-DE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−5</m:t>
                        </m:r>
                      </m:sup>
                    </m:sSup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𝑐𝑚</m:t>
                            </m:r>
                          </m:e>
                          <m:sup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de-DE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r>
                  <a:rPr lang="de-DE" dirty="0"/>
                  <a:t/>
                </a:r>
                <a:br>
                  <a:rPr lang="de-DE" dirty="0"/>
                </a:br>
                <a:endParaRPr lang="de-DE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Diffusion </a:t>
                </a:r>
                <a:r>
                  <a:rPr lang="de-DE" dirty="0" err="1" smtClean="0"/>
                  <a:t>constant</a:t>
                </a:r>
                <a:r>
                  <a:rPr lang="de-DE" dirty="0" smtClean="0"/>
                  <a:t>: 2.59 </a:t>
                </a:r>
                <a:r>
                  <a:rPr lang="de-DE" b="0" i="0" smtClean="0">
                    <a:latin typeface="Cambria Math" panose="02040503050406030204" pitchFamily="18" charset="0"/>
                  </a:rPr>
                  <a:t>∗〖10〗^(−5) </a:t>
                </a:r>
                <a:r>
                  <a:rPr lang="de-DE" i="0" smtClean="0">
                    <a:latin typeface="Cambria Math" panose="02040503050406030204" pitchFamily="18" charset="0"/>
                  </a:rPr>
                  <a:t> 〖</a:t>
                </a:r>
                <a:r>
                  <a:rPr lang="de-DE" b="0" i="0" smtClean="0">
                    <a:latin typeface="Cambria Math" panose="02040503050406030204" pitchFamily="18" charset="0"/>
                  </a:rPr>
                  <a:t>𝑐𝑚〗^2/𝑠</a:t>
                </a:r>
                <a:endParaRPr lang="de-DE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Experimental: 2.43</a:t>
                </a:r>
                <a:r>
                  <a:rPr lang="de-DE" i="0">
                    <a:latin typeface="Cambria Math" panose="02040503050406030204" pitchFamily="18" charset="0"/>
                  </a:rPr>
                  <a:t>∗〖10〗^(−5)  〖𝑐𝑚〗^2/𝑠</a:t>
                </a:r>
                <a:r>
                  <a:rPr lang="de-DE" dirty="0"/>
                  <a:t/>
                </a:r>
                <a:br>
                  <a:rPr lang="de-DE" dirty="0"/>
                </a:br>
                <a:endParaRPr lang="de-DE" dirty="0"/>
              </a:p>
              <a:p>
                <a:endParaRPr lang="de-DE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682041-1D1A-43FE-90DE-ABABEB729EF8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01615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116028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205173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801667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4083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326311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51511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200152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65730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245108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575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3230442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125C6-1D99-42A3-ADB3-95F9B044C60A}" type="datetimeFigureOut">
              <a:rPr lang="de-DE" smtClean="0"/>
              <a:pPr/>
              <a:t>23.03.2018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A2060-AE45-4C81-A1B0-6CBB5DC007F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72704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Radial_distribution_function" TargetMode="External"/><Relationship Id="rId3" Type="http://schemas.openxmlformats.org/officeDocument/2006/relationships/hyperlink" Target="https://sites.google.com/site/ellesmerealevelchemistry/module-2-foundations-in-chemistry/2-2-electrons-bonding-and-structure/2-2-1-electronic-structure/2-2-1-a-b-c-orbitals-shells-and-sub-shells" TargetMode="External"/><Relationship Id="rId7" Type="http://schemas.openxmlformats.org/officeDocument/2006/relationships/hyperlink" Target="https://doi.org/10.1051/sfn/201112009" TargetMode="External"/><Relationship Id="rId2" Type="http://schemas.openxmlformats.org/officeDocument/2006/relationships/hyperlink" Target="http://ambermd.org/tutorials/basic/tutorial0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mb.bio.uni-goettingen.de/pract/p1/" TargetMode="External"/><Relationship Id="rId5" Type="http://schemas.openxmlformats.org/officeDocument/2006/relationships/hyperlink" Target="http://atomsinmotion.com/book/chapter5/md" TargetMode="External"/><Relationship Id="rId4" Type="http://schemas.openxmlformats.org/officeDocument/2006/relationships/hyperlink" Target="https://en.wikipedia.org/wiki/Argon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5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Phase </a:t>
            </a:r>
            <a:r>
              <a:rPr lang="de-DE" dirty="0" err="1" smtClean="0"/>
              <a:t>transitions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argon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Patrick Raaf, </a:t>
            </a:r>
            <a:r>
              <a:rPr lang="de-DE" dirty="0" err="1" smtClean="0"/>
              <a:t>Esengül</a:t>
            </a:r>
            <a:r>
              <a:rPr lang="de-DE" dirty="0" smtClean="0"/>
              <a:t> </a:t>
            </a:r>
            <a:r>
              <a:rPr lang="de-DE" dirty="0" err="1" smtClean="0"/>
              <a:t>Sevimli</a:t>
            </a:r>
            <a:r>
              <a:rPr lang="de-DE" dirty="0" smtClean="0"/>
              <a:t>, Moritz Ziegler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70716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Freezing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5" name="Textfeld 4"/>
              <p:cNvSpPr txBox="1"/>
              <p:nvPr/>
            </p:nvSpPr>
            <p:spPr>
              <a:xfrm>
                <a:off x="559420" y="4492555"/>
                <a:ext cx="2524987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/>
                  <a:t>Conditions: </a:t>
                </a:r>
              </a:p>
              <a:p>
                <a:r>
                  <a:rPr lang="de-DE" dirty="0" smtClean="0"/>
                  <a:t>100-0 </a:t>
                </a:r>
                <a:r>
                  <a:rPr lang="de-DE" dirty="0" smtClean="0"/>
                  <a:t>K</a:t>
                </a:r>
                <a:r>
                  <a:rPr lang="de-DE" dirty="0" smtClean="0"/>
                  <a:t>,</a:t>
                </a:r>
                <a:endParaRPr lang="de-DE" dirty="0" smtClean="0"/>
              </a:p>
              <a:p>
                <a:r>
                  <a:rPr lang="de-DE" b="1" dirty="0" smtClean="0"/>
                  <a:t>216</a:t>
                </a:r>
                <a:r>
                  <a:rPr lang="de-DE" dirty="0" smtClean="0"/>
                  <a:t/>
                </a:r>
                <a:r>
                  <a:rPr lang="de-DE" dirty="0" err="1" smtClean="0"/>
                  <a:t>particles</a:t>
                </a:r>
                <a:r>
                  <a:rPr lang="de-DE" dirty="0" smtClean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b="0" i="0" dirty="0" smtClean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(high </a:t>
                </a:r>
                <a:r>
                  <a:rPr lang="de-DE" dirty="0" err="1" smtClean="0"/>
                  <a:t>pressure</a:t>
                </a:r>
                <a:r>
                  <a:rPr lang="de-DE" dirty="0" smtClean="0"/>
                  <a:t>)</a:t>
                </a:r>
              </a:p>
              <a:p>
                <a:r>
                  <a:rPr lang="de-DE" dirty="0" smtClean="0"/>
                  <a:t>1000 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/>
                </a:r>
                <a:endParaRPr lang="de-DE" dirty="0" smtClean="0"/>
              </a:p>
              <a:p>
                <a:r>
                  <a:rPr lang="de-DE" dirty="0" smtClean="0"/>
                  <a:t>5000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/K</a:t>
                </a:r>
                <a:endParaRPr lang="de-DE" dirty="0"/>
              </a:p>
            </p:txBody>
          </p:sp>
        </mc:Choice>
        <mc:Fallback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420" y="4492555"/>
                <a:ext cx="2524987" cy="2031325"/>
              </a:xfrm>
              <a:prstGeom prst="rect">
                <a:avLst/>
              </a:prstGeom>
              <a:blipFill>
                <a:blip r:embed="rId2"/>
                <a:stretch>
                  <a:fillRect l="-2174" t="-1802" r="-1208" b="-39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986953"/>
            <a:ext cx="4083485" cy="3062614"/>
          </a:xfrm>
          <a:prstGeom prst="rect">
            <a:avLst/>
          </a:prstGeom>
        </p:spPr>
      </p:pic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48898" y="986953"/>
            <a:ext cx="4094205" cy="3070654"/>
          </a:xfr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08515" y="986953"/>
            <a:ext cx="4083485" cy="3062614"/>
          </a:xfrm>
          <a:prstGeom prst="rect">
            <a:avLst/>
          </a:prstGeom>
        </p:spPr>
      </p:pic>
      <p:cxnSp>
        <p:nvCxnSpPr>
          <p:cNvPr id="12" name="Gerader Verbinder 11"/>
          <p:cNvCxnSpPr/>
          <p:nvPr/>
        </p:nvCxnSpPr>
        <p:spPr>
          <a:xfrm>
            <a:off x="1219197" y="1245704"/>
            <a:ext cx="20334" cy="2539334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/>
          <p:nvPr/>
        </p:nvCxnSpPr>
        <p:spPr>
          <a:xfrm>
            <a:off x="5320742" y="1239080"/>
            <a:ext cx="20334" cy="2539334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/>
          <p:cNvCxnSpPr/>
          <p:nvPr/>
        </p:nvCxnSpPr>
        <p:spPr>
          <a:xfrm>
            <a:off x="9329530" y="1232456"/>
            <a:ext cx="20334" cy="2539334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/>
          <p:nvPr/>
        </p:nvCxnSpPr>
        <p:spPr>
          <a:xfrm>
            <a:off x="2047458" y="1239080"/>
            <a:ext cx="20334" cy="2539334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/>
          <p:cNvCxnSpPr/>
          <p:nvPr/>
        </p:nvCxnSpPr>
        <p:spPr>
          <a:xfrm>
            <a:off x="6135754" y="1232456"/>
            <a:ext cx="20334" cy="2539334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/>
          <p:nvPr/>
        </p:nvCxnSpPr>
        <p:spPr>
          <a:xfrm>
            <a:off x="10157794" y="1239084"/>
            <a:ext cx="20334" cy="2539334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/>
          <p:nvPr/>
        </p:nvCxnSpPr>
        <p:spPr>
          <a:xfrm>
            <a:off x="371061" y="2173357"/>
            <a:ext cx="356483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/>
          <p:cNvCxnSpPr/>
          <p:nvPr/>
        </p:nvCxnSpPr>
        <p:spPr>
          <a:xfrm>
            <a:off x="351183" y="2643810"/>
            <a:ext cx="3564835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Grafik 2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48898" y="4151099"/>
            <a:ext cx="2206128" cy="2344629"/>
          </a:xfrm>
          <a:prstGeom prst="rect">
            <a:avLst/>
          </a:prstGeom>
        </p:spPr>
      </p:pic>
      <p:pic>
        <p:nvPicPr>
          <p:cNvPr id="30" name="Grafik 2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436180" y="4151100"/>
            <a:ext cx="2204238" cy="2342620"/>
          </a:xfrm>
          <a:prstGeom prst="rect">
            <a:avLst/>
          </a:prstGeom>
        </p:spPr>
      </p:pic>
      <p:sp>
        <p:nvSpPr>
          <p:cNvPr id="31" name="Textfeld 30"/>
          <p:cNvSpPr txBox="1"/>
          <p:nvPr/>
        </p:nvSpPr>
        <p:spPr>
          <a:xfrm>
            <a:off x="4856047" y="6488668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76 K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7155020" y="6488668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53 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60871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4397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Radial </a:t>
            </a:r>
            <a:r>
              <a:rPr lang="de-DE" dirty="0" err="1" smtClean="0"/>
              <a:t>distribution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 smtClean="0"/>
              <a:t> (RDF)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26767" y="1339960"/>
            <a:ext cx="6533456" cy="4345958"/>
          </a:xfrm>
        </p:spPr>
      </p:pic>
      <mc:AlternateContent xmlns:mc="http://schemas.openxmlformats.org/markup-compatibility/2006">
        <mc:Choice xmlns:a14="http://schemas.microsoft.com/office/drawing/2010/main" xmlns="" Requires="a14">
          <p:sp>
            <p:nvSpPr>
              <p:cNvPr id="5" name="Textfeld 4"/>
              <p:cNvSpPr txBox="1"/>
              <p:nvPr/>
            </p:nvSpPr>
            <p:spPr>
              <a:xfrm>
                <a:off x="222706" y="1339960"/>
                <a:ext cx="4246657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smtClean="0"/>
                  <a:t>Conditions: </a:t>
                </a:r>
                <a:br>
                  <a:rPr lang="de-DE" dirty="0" smtClean="0"/>
                </a:br>
                <a:endParaRPr lang="de-DE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Liquid:</a:t>
                </a:r>
                <a:br>
                  <a:rPr lang="de-DE" dirty="0" smtClean="0"/>
                </a:br>
                <a:r>
                  <a:rPr lang="de-DE" dirty="0" smtClean="0"/>
                  <a:t>96 K,</a:t>
                </a:r>
                <a:br>
                  <a:rPr lang="de-DE" dirty="0" smtClean="0"/>
                </a:br>
                <a:r>
                  <a:rPr lang="de-DE" b="1" dirty="0" smtClean="0"/>
                  <a:t>216</a:t>
                </a:r>
                <a:r>
                  <a:rPr lang="de-DE" dirty="0" smtClean="0"/>
                  <a:t/>
                </a:r>
                <a:r>
                  <a:rPr lang="de-DE" dirty="0" err="1"/>
                  <a:t>particles</a:t>
                </a:r>
                <a:r>
                  <a:rPr lang="de-DE" dirty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dirty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/>
                  <a:t>, </a:t>
                </a:r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(</a:t>
                </a:r>
                <a:r>
                  <a:rPr lang="de-DE" dirty="0"/>
                  <a:t>high </a:t>
                </a:r>
                <a:r>
                  <a:rPr lang="de-DE" dirty="0" err="1" smtClean="0"/>
                  <a:t>pressure</a:t>
                </a:r>
                <a:r>
                  <a:rPr lang="de-DE" dirty="0" smtClean="0"/>
                  <a:t>)</a:t>
                </a:r>
                <a:br>
                  <a:rPr lang="de-DE" dirty="0" smtClean="0"/>
                </a:br>
                <a:r>
                  <a:rPr lang="de-DE" dirty="0" smtClean="0"/>
                  <a:t>1000 </a:t>
                </a:r>
                <a:r>
                  <a:rPr lang="de-DE" dirty="0" err="1"/>
                  <a:t>ps</a:t>
                </a:r>
                <a:r>
                  <a:rPr lang="de-DE" dirty="0"/>
                  <a:t>, </a:t>
                </a:r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endParaRPr lang="de-DE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 smtClean="0"/>
                  <a:t>solid:</a:t>
                </a:r>
                <a:br>
                  <a:rPr lang="de-DE" dirty="0" smtClean="0"/>
                </a:br>
                <a:r>
                  <a:rPr lang="de-DE" dirty="0" smtClean="0"/>
                  <a:t>50-0 K,</a:t>
                </a:r>
                <a:br>
                  <a:rPr lang="de-DE" dirty="0" smtClean="0"/>
                </a:br>
                <a:r>
                  <a:rPr lang="de-DE" b="1" dirty="0" smtClean="0"/>
                  <a:t>216</a:t>
                </a:r>
                <a:r>
                  <a:rPr lang="de-DE" dirty="0" smtClean="0"/>
                  <a:t/>
                </a:r>
                <a:r>
                  <a:rPr lang="de-DE" dirty="0" err="1"/>
                  <a:t>particles</a:t>
                </a:r>
                <a:r>
                  <a:rPr lang="de-DE" dirty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dirty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/>
                  <a:t>, </a:t>
                </a:r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(</a:t>
                </a:r>
                <a:r>
                  <a:rPr lang="de-DE" dirty="0"/>
                  <a:t>high </a:t>
                </a:r>
                <a:r>
                  <a:rPr lang="de-DE" dirty="0" err="1" smtClean="0"/>
                  <a:t>pressure</a:t>
                </a:r>
                <a:r>
                  <a:rPr lang="de-DE" dirty="0" smtClean="0"/>
                  <a:t>)</a:t>
                </a:r>
                <a:br>
                  <a:rPr lang="de-DE" dirty="0" smtClean="0"/>
                </a:br>
                <a:r>
                  <a:rPr lang="de-DE" dirty="0" smtClean="0"/>
                  <a:t>500 </a:t>
                </a:r>
                <a:r>
                  <a:rPr lang="de-DE" dirty="0" err="1"/>
                  <a:t>ps</a:t>
                </a:r>
                <a:r>
                  <a:rPr lang="de-DE" dirty="0"/>
                  <a:t>, </a:t>
                </a:r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/>
                </a:r>
                <a:br>
                  <a:rPr lang="de-DE" dirty="0" smtClean="0"/>
                </a:br>
                <a:r>
                  <a:rPr lang="de-DE" dirty="0" smtClean="0"/>
                  <a:t>5000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/K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706" y="1339960"/>
                <a:ext cx="4246657" cy="4801314"/>
              </a:xfrm>
              <a:prstGeom prst="rect">
                <a:avLst/>
              </a:prstGeom>
              <a:blipFill>
                <a:blip r:embed="rId4"/>
                <a:stretch>
                  <a:fillRect l="-1293" t="-7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xmlns="" Requires="a14">
          <p:sp>
            <p:nvSpPr>
              <p:cNvPr id="6" name="Textfeld 5"/>
              <p:cNvSpPr txBox="1"/>
              <p:nvPr/>
            </p:nvSpPr>
            <p:spPr>
              <a:xfrm>
                <a:off x="4226767" y="5518466"/>
                <a:ext cx="5546262" cy="13167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/>
                  <a:t>RDF: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Histogram</a:t>
                </a:r>
                <a:r>
                  <a:rPr lang="de-DE" dirty="0" smtClean="0"/>
                  <a:t/>
                </a:r>
                <a:r>
                  <a:rPr lang="de-DE" dirty="0" err="1" smtClean="0"/>
                  <a:t>over</a:t>
                </a:r>
                <a:r>
                  <a:rPr lang="de-DE" dirty="0" smtClean="0"/>
                  <a:t/>
                </a:r>
                <a:r>
                  <a:rPr lang="de-DE" dirty="0" err="1" smtClean="0"/>
                  <a:t>number</a:t>
                </a:r>
                <a:r>
                  <a:rPr lang="de-DE" dirty="0" smtClean="0"/>
                  <a:t/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/>
                </a:r>
                <a:r>
                  <a:rPr lang="de-DE" dirty="0" err="1" smtClean="0"/>
                  <a:t>atoms</a:t>
                </a:r>
                <a:r>
                  <a:rPr lang="de-DE" dirty="0" smtClean="0"/>
                  <a:t> in </a:t>
                </a:r>
                <a:r>
                  <a:rPr lang="de-DE" dirty="0" err="1" smtClean="0"/>
                  <a:t>distance</a:t>
                </a:r>
                <a:r>
                  <a:rPr lang="de-DE" dirty="0" smtClean="0"/>
                  <a:t> r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Normalized</a:t>
                </a:r>
                <a:r>
                  <a:rPr lang="de-DE" dirty="0" smtClean="0"/>
                  <a:t/>
                </a:r>
                <a:r>
                  <a:rPr lang="de-DE" dirty="0" err="1" smtClean="0"/>
                  <a:t>to</a:t>
                </a:r>
                <a:r>
                  <a:rPr lang="de-DE" dirty="0" smtClean="0"/>
                  <a:t/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/>
                </a:r>
                <a:r>
                  <a:rPr lang="de-DE" dirty="0" err="1" smtClean="0"/>
                  <a:t>number</a:t>
                </a:r>
                <a:r>
                  <a:rPr lang="de-DE" dirty="0" smtClean="0"/>
                  <a:t/>
                </a:r>
                <a:r>
                  <a:rPr lang="de-DE" dirty="0" err="1" smtClean="0"/>
                  <a:t>of</a:t>
                </a:r>
                <a:r>
                  <a:rPr lang="de-DE" dirty="0" smtClean="0"/>
                  <a:t/>
                </a:r>
                <a:r>
                  <a:rPr lang="de-DE" dirty="0" err="1" smtClean="0"/>
                  <a:t>atoms</a:t>
                </a:r>
                <a:endParaRPr lang="de-DE" dirty="0" smtClean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dirty="0" err="1" smtClean="0"/>
                  <a:t>Scaled</a:t>
                </a:r>
                <a:r>
                  <a:rPr lang="de-DE" dirty="0" smtClean="0"/>
                  <a:t/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/>
                </a:r>
                <a:r>
                  <a:rPr lang="de-DE" dirty="0" err="1" smtClean="0"/>
                  <a:t>the</a:t>
                </a:r>
                <a:r>
                  <a:rPr lang="de-DE" dirty="0" smtClean="0"/>
                  <a:t> inverse </a:t>
                </a:r>
                <a:r>
                  <a:rPr lang="de-DE" dirty="0" err="1" smtClean="0"/>
                  <a:t>number</a:t>
                </a:r>
                <a:r>
                  <a:rPr lang="de-DE" dirty="0" smtClean="0"/>
                  <a:t/>
                </a:r>
                <a:r>
                  <a:rPr lang="de-DE" dirty="0" err="1" smtClean="0"/>
                  <a:t>density</a:t>
                </a:r>
                <a:r>
                  <a:rPr lang="de-DE" dirty="0"/>
                  <a:t/>
                </a:r>
                <a:r>
                  <a:rPr lang="de-DE" dirty="0" smtClean="0"/>
                  <a:t>(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den>
                    </m:f>
                  </m:oMath>
                </a14:m>
                <a:r>
                  <a:rPr lang="de-DE" dirty="0" smtClean="0"/>
                  <a:t> )</a:t>
                </a:r>
                <a:endParaRPr lang="de-DE" dirty="0"/>
              </a:p>
            </p:txBody>
          </p:sp>
        </mc:Choice>
        <mc:Fallback>
          <p:sp>
            <p:nvSpPr>
              <p:cNvPr id="6" name="Textfeld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6767" y="5518466"/>
                <a:ext cx="5546262" cy="1316771"/>
              </a:xfrm>
              <a:prstGeom prst="rect">
                <a:avLst/>
              </a:prstGeom>
              <a:blipFill>
                <a:blip r:embed="rId5"/>
                <a:stretch>
                  <a:fillRect l="-879" t="-2315" r="-110" b="-231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306392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3252" y="0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Heating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5" name="Textfeld 4"/>
              <p:cNvSpPr txBox="1"/>
              <p:nvPr/>
            </p:nvSpPr>
            <p:spPr>
              <a:xfrm>
                <a:off x="700414" y="1673676"/>
                <a:ext cx="2524987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/>
                  <a:t>Conditions: </a:t>
                </a:r>
              </a:p>
              <a:p>
                <a:r>
                  <a:rPr lang="de-DE" dirty="0" smtClean="0"/>
                  <a:t>25-100 K, </a:t>
                </a:r>
              </a:p>
              <a:p>
                <a:r>
                  <a:rPr lang="de-DE" dirty="0" smtClean="0"/>
                  <a:t>100 </a:t>
                </a:r>
                <a:r>
                  <a:rPr lang="de-DE" dirty="0" err="1" smtClean="0"/>
                  <a:t>particles</a:t>
                </a:r>
                <a:r>
                  <a:rPr lang="de-DE" dirty="0" smtClean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b="0" i="0" dirty="0" smtClean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 smtClean="0"/>
                  <a:t>, </a:t>
                </a:r>
              </a:p>
              <a:p>
                <a:r>
                  <a:rPr lang="de-DE" dirty="0"/>
                  <a:t>5</a:t>
                </a:r>
                <a:r>
                  <a:rPr lang="de-DE" dirty="0" smtClean="0"/>
                  <a:t>000 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/>
                </a:r>
                <a:endParaRPr lang="de-DE" dirty="0" smtClean="0"/>
              </a:p>
              <a:p>
                <a:endParaRPr lang="de-DE" dirty="0"/>
              </a:p>
            </p:txBody>
          </p:sp>
        </mc:Choice>
        <mc:Fallback>
          <p:sp>
            <p:nvSpPr>
              <p:cNvPr id="5" name="Textfeld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414" y="1673676"/>
                <a:ext cx="2524987" cy="1754326"/>
              </a:xfrm>
              <a:prstGeom prst="rect">
                <a:avLst/>
              </a:prstGeom>
              <a:blipFill>
                <a:blip r:embed="rId2"/>
                <a:stretch>
                  <a:fillRect l="-2174" t="-2091" r="-120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87791" y="1115288"/>
            <a:ext cx="7028223" cy="4930737"/>
          </a:xfrm>
          <a:prstGeom prst="rect">
            <a:avLst/>
          </a:prstGeom>
        </p:spPr>
      </p:pic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700414" y="3853543"/>
            <a:ext cx="2919864" cy="6632122"/>
          </a:xfrm>
        </p:spPr>
        <p:txBody>
          <a:bodyPr>
            <a:normAutofit/>
          </a:bodyPr>
          <a:lstStyle/>
          <a:p>
            <a:r>
              <a:rPr lang="de-DE" sz="1800" dirty="0" err="1" smtClean="0"/>
              <a:t>Fluctuation</a:t>
            </a:r>
            <a:r>
              <a:rPr lang="de-DE" sz="1800" dirty="0" smtClean="0"/>
              <a:t> </a:t>
            </a:r>
            <a:r>
              <a:rPr lang="de-DE" sz="1800" dirty="0" err="1" smtClean="0"/>
              <a:t>presumably</a:t>
            </a:r>
            <a:r>
              <a:rPr lang="de-DE" sz="1800" dirty="0" smtClean="0"/>
              <a:t> </a:t>
            </a:r>
            <a:r>
              <a:rPr lang="de-DE" sz="1800" dirty="0" err="1" smtClean="0"/>
              <a:t>because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heating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fast, </a:t>
            </a:r>
            <a:r>
              <a:rPr lang="de-DE" sz="1800" dirty="0" err="1" smtClean="0"/>
              <a:t>system</a:t>
            </a:r>
            <a:r>
              <a:rPr lang="de-DE" sz="1800" dirty="0" smtClean="0"/>
              <a:t> </a:t>
            </a:r>
            <a:r>
              <a:rPr lang="de-DE" sz="1800" dirty="0" err="1" smtClean="0"/>
              <a:t>can</a:t>
            </a:r>
            <a:r>
              <a:rPr lang="de-DE" sz="1800" dirty="0"/>
              <a:t> </a:t>
            </a:r>
            <a:r>
              <a:rPr lang="de-DE" sz="1800" dirty="0" smtClean="0"/>
              <a:t>not </a:t>
            </a:r>
            <a:r>
              <a:rPr lang="de-DE" sz="1800" dirty="0" err="1" smtClean="0"/>
              <a:t>equilibrate</a:t>
            </a:r>
            <a:r>
              <a:rPr lang="de-DE" sz="1800" dirty="0" smtClean="0"/>
              <a:t>, </a:t>
            </a:r>
            <a:r>
              <a:rPr lang="de-DE" sz="1800" dirty="0" err="1" smtClean="0"/>
              <a:t>velocities</a:t>
            </a:r>
            <a:r>
              <a:rPr lang="de-DE" sz="1800" dirty="0" smtClean="0"/>
              <a:t> </a:t>
            </a:r>
            <a:r>
              <a:rPr lang="de-DE" sz="1800" dirty="0" err="1" smtClean="0"/>
              <a:t>are</a:t>
            </a:r>
            <a:r>
              <a:rPr lang="de-DE" sz="1800" dirty="0" smtClean="0"/>
              <a:t> not „</a:t>
            </a:r>
            <a:r>
              <a:rPr lang="de-DE" sz="1800" dirty="0" err="1" smtClean="0"/>
              <a:t>physically</a:t>
            </a:r>
            <a:r>
              <a:rPr lang="de-DE" sz="1800" dirty="0" smtClean="0"/>
              <a:t>“ </a:t>
            </a:r>
            <a:r>
              <a:rPr lang="de-DE" sz="1800" dirty="0" err="1" smtClean="0"/>
              <a:t>rescaled</a:t>
            </a:r>
            <a:r>
              <a:rPr lang="de-DE" sz="1800" dirty="0" smtClean="0"/>
              <a:t> </a:t>
            </a:r>
            <a:r>
              <a:rPr lang="de-DE" sz="1800" dirty="0" err="1" smtClean="0"/>
              <a:t>according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</a:t>
            </a:r>
            <a:r>
              <a:rPr lang="de-DE" sz="1800" dirty="0" err="1" smtClean="0"/>
              <a:t>their</a:t>
            </a:r>
            <a:r>
              <a:rPr lang="de-DE" sz="1800" dirty="0" smtClean="0"/>
              <a:t> </a:t>
            </a:r>
            <a:r>
              <a:rPr lang="de-DE" sz="1800" dirty="0" err="1" smtClean="0"/>
              <a:t>trajectory</a:t>
            </a:r>
            <a:endParaRPr lang="de-DE" sz="1800" dirty="0" smtClean="0"/>
          </a:p>
        </p:txBody>
      </p:sp>
    </p:spTree>
    <p:extLst>
      <p:ext uri="{BB962C8B-B14F-4D97-AF65-F5344CB8AC3E}">
        <p14:creationId xmlns:p14="http://schemas.microsoft.com/office/powerpoint/2010/main" xmlns="" val="382538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871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Cooling</a:t>
            </a:r>
            <a:r>
              <a:rPr lang="de-DE" dirty="0" smtClean="0"/>
              <a:t> in NPT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239752"/>
            <a:ext cx="3921885" cy="2892391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30736" y="1239752"/>
            <a:ext cx="4130527" cy="289782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94195" y="1327434"/>
            <a:ext cx="3997805" cy="280471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50116" y="4261703"/>
            <a:ext cx="2085693" cy="2216633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00854" y="4261704"/>
            <a:ext cx="2085693" cy="2216633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651592" y="4261705"/>
            <a:ext cx="2085692" cy="2216633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002329" y="4261706"/>
            <a:ext cx="2085692" cy="2216633"/>
          </a:xfrm>
          <a:prstGeom prst="rect">
            <a:avLst/>
          </a:prstGeom>
        </p:spPr>
      </p:pic>
      <p:cxnSp>
        <p:nvCxnSpPr>
          <p:cNvPr id="11" name="Gerader Verbinder 10"/>
          <p:cNvCxnSpPr/>
          <p:nvPr/>
        </p:nvCxnSpPr>
        <p:spPr>
          <a:xfrm flipV="1">
            <a:off x="371061" y="2584168"/>
            <a:ext cx="3432313" cy="1325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/>
          <p:cNvCxnSpPr/>
          <p:nvPr/>
        </p:nvCxnSpPr>
        <p:spPr>
          <a:xfrm>
            <a:off x="351183" y="3266667"/>
            <a:ext cx="3452191" cy="662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/>
          <p:cNvCxnSpPr/>
          <p:nvPr/>
        </p:nvCxnSpPr>
        <p:spPr>
          <a:xfrm>
            <a:off x="371061" y="3034748"/>
            <a:ext cx="3432313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/>
          <p:nvPr/>
        </p:nvCxnSpPr>
        <p:spPr>
          <a:xfrm flipV="1">
            <a:off x="351183" y="3220279"/>
            <a:ext cx="3452191" cy="6627"/>
          </a:xfrm>
          <a:prstGeom prst="line">
            <a:avLst/>
          </a:prstGeom>
          <a:ln w="190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3697048" y="647189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68 K</a:t>
            </a:r>
            <a:endParaRPr lang="de-DE" dirty="0"/>
          </a:p>
        </p:txBody>
      </p:sp>
      <p:sp>
        <p:nvSpPr>
          <p:cNvPr id="28" name="Textfeld 27"/>
          <p:cNvSpPr txBox="1"/>
          <p:nvPr/>
        </p:nvSpPr>
        <p:spPr>
          <a:xfrm>
            <a:off x="6047785" y="647833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51 K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8398523" y="647833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44 K</a:t>
            </a:r>
            <a:endParaRPr lang="de-DE" dirty="0"/>
          </a:p>
        </p:txBody>
      </p:sp>
      <p:sp>
        <p:nvSpPr>
          <p:cNvPr id="30" name="Textfeld 29"/>
          <p:cNvSpPr txBox="1"/>
          <p:nvPr/>
        </p:nvSpPr>
        <p:spPr>
          <a:xfrm>
            <a:off x="10749260" y="6471896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43 K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31" name="Textfeld 30"/>
              <p:cNvSpPr txBox="1"/>
              <p:nvPr/>
            </p:nvSpPr>
            <p:spPr>
              <a:xfrm>
                <a:off x="-16306" y="4476087"/>
                <a:ext cx="2524987" cy="20313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/>
                  <a:t>Conditions: </a:t>
                </a:r>
              </a:p>
              <a:p>
                <a:r>
                  <a:rPr lang="de-DE" dirty="0" smtClean="0"/>
                  <a:t>100-25 K, </a:t>
                </a:r>
                <a:endParaRPr lang="de-DE" dirty="0" smtClean="0"/>
              </a:p>
              <a:p>
                <a:r>
                  <a:rPr lang="de-DE" dirty="0" err="1" smtClean="0"/>
                  <a:t>Barostat</a:t>
                </a:r>
                <a:r>
                  <a:rPr lang="de-DE" dirty="0" smtClean="0"/>
                  <a:t>: 1 bar</a:t>
                </a:r>
                <a:endParaRPr lang="de-DE" dirty="0" smtClean="0"/>
              </a:p>
              <a:p>
                <a:r>
                  <a:rPr lang="de-DE" dirty="0" smtClean="0"/>
                  <a:t>100 </a:t>
                </a:r>
                <a:r>
                  <a:rPr lang="de-DE" dirty="0" err="1" smtClean="0"/>
                  <a:t>particles</a:t>
                </a:r>
                <a:r>
                  <a:rPr lang="de-DE" dirty="0" smtClean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b="0" i="0" dirty="0" smtClean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4000 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endParaRPr lang="de-DE" dirty="0"/>
              </a:p>
              <a:p>
                <a:r>
                  <a:rPr lang="de-DE" dirty="0" smtClean="0"/>
                  <a:t>26</a:t>
                </a:r>
                <a:r>
                  <a:rPr lang="de-DE" dirty="0" smtClean="0"/>
                  <a:t>667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/K</a:t>
                </a:r>
                <a:endParaRPr lang="de-DE" dirty="0"/>
              </a:p>
            </p:txBody>
          </p:sp>
        </mc:Choice>
        <mc:Fallback>
          <p:sp>
            <p:nvSpPr>
              <p:cNvPr id="31" name="Textfeld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306" y="4476087"/>
                <a:ext cx="2524987" cy="2031325"/>
              </a:xfrm>
              <a:prstGeom prst="rect">
                <a:avLst/>
              </a:prstGeom>
              <a:blipFill>
                <a:blip r:embed="rId9"/>
                <a:stretch>
                  <a:fillRect l="-1928" t="-1502" r="-1205" b="-390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241488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Outlook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800" dirty="0" err="1" smtClean="0"/>
              <a:t>Longer</a:t>
            </a:r>
            <a:r>
              <a:rPr lang="de-DE" sz="1800" dirty="0" smtClean="0"/>
              <a:t> </a:t>
            </a:r>
            <a:r>
              <a:rPr lang="de-DE" sz="1800" dirty="0" err="1" smtClean="0"/>
              <a:t>simulation</a:t>
            </a:r>
            <a:r>
              <a:rPr lang="de-DE" sz="1800" dirty="0" smtClean="0"/>
              <a:t> </a:t>
            </a:r>
            <a:r>
              <a:rPr lang="de-DE" sz="1800" dirty="0" err="1" smtClean="0"/>
              <a:t>runs</a:t>
            </a:r>
            <a:r>
              <a:rPr lang="de-DE" sz="1800" dirty="0"/>
              <a:t> </a:t>
            </a:r>
            <a:r>
              <a:rPr lang="de-DE" sz="1800" dirty="0" smtClean="0">
                <a:sym typeface="Wingdings" panose="05000000000000000000" pitchFamily="2" charset="2"/>
              </a:rPr>
              <a:t> </a:t>
            </a:r>
            <a:r>
              <a:rPr lang="de-DE" sz="1800" dirty="0" smtClean="0"/>
              <a:t>More time </a:t>
            </a:r>
            <a:r>
              <a:rPr lang="de-DE" sz="1800" dirty="0" err="1" smtClean="0"/>
              <a:t>for</a:t>
            </a:r>
            <a:r>
              <a:rPr lang="de-DE" sz="1800" dirty="0" smtClean="0"/>
              <a:t> </a:t>
            </a:r>
            <a:r>
              <a:rPr lang="de-DE" sz="1800" dirty="0" err="1" smtClean="0"/>
              <a:t>equilibration</a:t>
            </a:r>
            <a:endParaRPr lang="de-DE" sz="1800" dirty="0"/>
          </a:p>
          <a:p>
            <a:pPr marL="0" indent="0">
              <a:buNone/>
            </a:pPr>
            <a:r>
              <a:rPr lang="de-DE" sz="1800" b="1" dirty="0" err="1" smtClean="0"/>
              <a:t>Or</a:t>
            </a:r>
            <a:endParaRPr lang="de-DE" sz="1800" b="1" dirty="0"/>
          </a:p>
          <a:p>
            <a:r>
              <a:rPr lang="de-DE" sz="1800" dirty="0" err="1" smtClean="0"/>
              <a:t>Doing</a:t>
            </a:r>
            <a:r>
              <a:rPr lang="de-DE" sz="1800" dirty="0" smtClean="0"/>
              <a:t> (</a:t>
            </a:r>
            <a:r>
              <a:rPr lang="de-DE" sz="1800" dirty="0" err="1" smtClean="0"/>
              <a:t>long</a:t>
            </a:r>
            <a:r>
              <a:rPr lang="de-DE" sz="1800" dirty="0" smtClean="0"/>
              <a:t>) MD </a:t>
            </a:r>
            <a:r>
              <a:rPr lang="de-DE" sz="1800" dirty="0" err="1" smtClean="0"/>
              <a:t>runs</a:t>
            </a:r>
            <a:r>
              <a:rPr lang="de-DE" sz="1800" dirty="0" smtClean="0"/>
              <a:t> </a:t>
            </a:r>
            <a:r>
              <a:rPr lang="de-DE" sz="1800" dirty="0" err="1" smtClean="0"/>
              <a:t>for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different </a:t>
            </a:r>
            <a:r>
              <a:rPr lang="de-DE" sz="1800" dirty="0" err="1" smtClean="0"/>
              <a:t>temperatures</a:t>
            </a:r>
            <a:r>
              <a:rPr lang="de-DE" sz="1800" dirty="0" smtClean="0"/>
              <a:t> </a:t>
            </a:r>
            <a:r>
              <a:rPr lang="de-DE" sz="1800" dirty="0" err="1" smtClean="0"/>
              <a:t>separately</a:t>
            </a:r>
            <a:r>
              <a:rPr lang="de-DE" sz="1800" dirty="0" smtClean="0"/>
              <a:t> </a:t>
            </a:r>
            <a:r>
              <a:rPr lang="de-DE" sz="1800" dirty="0" err="1" smtClean="0"/>
              <a:t>rather</a:t>
            </a:r>
            <a:r>
              <a:rPr lang="de-DE" sz="1800" dirty="0" smtClean="0"/>
              <a:t> </a:t>
            </a:r>
            <a:r>
              <a:rPr lang="de-DE" sz="1800" dirty="0" err="1" smtClean="0"/>
              <a:t>than</a:t>
            </a:r>
            <a:r>
              <a:rPr lang="de-DE" sz="1800" dirty="0" smtClean="0"/>
              <a:t> </a:t>
            </a:r>
            <a:r>
              <a:rPr lang="de-DE" sz="1800" dirty="0" err="1" smtClean="0"/>
              <a:t>using</a:t>
            </a:r>
            <a:r>
              <a:rPr lang="de-DE" sz="1800" dirty="0" smtClean="0"/>
              <a:t> </a:t>
            </a:r>
            <a:r>
              <a:rPr lang="de-DE" sz="1800" dirty="0" err="1" smtClean="0"/>
              <a:t>annealing</a:t>
            </a:r>
            <a:endParaRPr lang="de-DE" sz="1800" dirty="0" smtClean="0"/>
          </a:p>
          <a:p>
            <a:endParaRPr lang="de-DE" sz="1800" dirty="0" smtClean="0"/>
          </a:p>
          <a:p>
            <a:r>
              <a:rPr lang="de-DE" sz="1800" dirty="0" smtClean="0"/>
              <a:t>NPT </a:t>
            </a:r>
            <a:r>
              <a:rPr lang="de-DE" sz="1800" dirty="0" err="1" smtClean="0"/>
              <a:t>simulations</a:t>
            </a:r>
            <a:r>
              <a:rPr lang="de-DE" sz="1800" dirty="0" smtClean="0"/>
              <a:t> </a:t>
            </a:r>
            <a:r>
              <a:rPr lang="de-DE" sz="1800" dirty="0" err="1" smtClean="0"/>
              <a:t>for</a:t>
            </a:r>
            <a:r>
              <a:rPr lang="de-DE" sz="1800" dirty="0" smtClean="0"/>
              <a:t> different </a:t>
            </a:r>
            <a:r>
              <a:rPr lang="de-DE" sz="1800" dirty="0" err="1" smtClean="0"/>
              <a:t>pressures</a:t>
            </a:r>
            <a:r>
              <a:rPr lang="de-DE" sz="1800" dirty="0" smtClean="0"/>
              <a:t> </a:t>
            </a:r>
            <a:r>
              <a:rPr lang="de-DE" sz="1800" dirty="0" err="1" smtClean="0"/>
              <a:t>to</a:t>
            </a:r>
            <a:r>
              <a:rPr lang="de-DE" sz="1800" dirty="0" smtClean="0"/>
              <a:t> </a:t>
            </a:r>
            <a:r>
              <a:rPr lang="de-DE" sz="1800" dirty="0" err="1" smtClean="0"/>
              <a:t>compute</a:t>
            </a:r>
            <a:r>
              <a:rPr lang="de-DE" sz="1800" dirty="0" smtClean="0"/>
              <a:t> a </a:t>
            </a:r>
            <a:r>
              <a:rPr lang="de-DE" sz="1800" dirty="0" err="1" smtClean="0"/>
              <a:t>phase</a:t>
            </a:r>
            <a:r>
              <a:rPr lang="de-DE" sz="1800" dirty="0" smtClean="0"/>
              <a:t> </a:t>
            </a:r>
            <a:r>
              <a:rPr lang="de-DE" sz="1800" dirty="0" err="1" smtClean="0"/>
              <a:t>diagram</a:t>
            </a:r>
            <a:r>
              <a:rPr lang="de-DE" sz="1800" dirty="0" smtClean="0"/>
              <a:t> </a:t>
            </a:r>
            <a:r>
              <a:rPr lang="de-DE" sz="1800" dirty="0" err="1" smtClean="0"/>
              <a:t>that</a:t>
            </a:r>
            <a:r>
              <a:rPr lang="de-DE" sz="1800" dirty="0" smtClean="0"/>
              <a:t> </a:t>
            </a:r>
            <a:r>
              <a:rPr lang="de-DE" sz="1800" dirty="0" err="1" smtClean="0"/>
              <a:t>matches</a:t>
            </a:r>
            <a:r>
              <a:rPr lang="de-DE" sz="1800" dirty="0" smtClean="0"/>
              <a:t> </a:t>
            </a:r>
            <a:r>
              <a:rPr lang="de-DE" sz="1800" dirty="0" err="1" smtClean="0"/>
              <a:t>the</a:t>
            </a:r>
            <a:r>
              <a:rPr lang="de-DE" sz="1800" dirty="0" smtClean="0"/>
              <a:t> experimental </a:t>
            </a:r>
            <a:r>
              <a:rPr lang="de-DE" sz="1800" dirty="0" err="1" smtClean="0"/>
              <a:t>data</a:t>
            </a:r>
            <a:endParaRPr lang="de-DE" sz="1800" dirty="0" smtClean="0"/>
          </a:p>
        </p:txBody>
      </p:sp>
    </p:spTree>
    <p:extLst>
      <p:ext uri="{BB962C8B-B14F-4D97-AF65-F5344CB8AC3E}">
        <p14:creationId xmlns:p14="http://schemas.microsoft.com/office/powerpoint/2010/main" xmlns="" val="108579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Sources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Amber </a:t>
            </a:r>
            <a:r>
              <a:rPr lang="de-DE" sz="2000" dirty="0" err="1" smtClean="0"/>
              <a:t>force</a:t>
            </a:r>
            <a:r>
              <a:rPr lang="de-DE" sz="2000" dirty="0" smtClean="0"/>
              <a:t> </a:t>
            </a:r>
            <a:r>
              <a:rPr lang="de-DE" sz="2000" dirty="0" err="1" smtClean="0"/>
              <a:t>field</a:t>
            </a:r>
            <a:r>
              <a:rPr lang="de-DE" sz="2000" dirty="0" smtClean="0"/>
              <a:t>: </a:t>
            </a:r>
            <a:r>
              <a:rPr lang="de-DE" sz="2000" dirty="0">
                <a:hlinkClick r:id="rId2"/>
              </a:rPr>
              <a:t>http://ambermd.org/tutorials/basic/tutorial0</a:t>
            </a:r>
            <a:r>
              <a:rPr lang="de-DE" sz="2000" dirty="0" smtClean="0">
                <a:hlinkClick r:id="rId2"/>
              </a:rPr>
              <a:t>/</a:t>
            </a:r>
            <a:endParaRPr lang="de-DE" sz="2000" dirty="0" smtClean="0"/>
          </a:p>
          <a:p>
            <a:r>
              <a:rPr lang="de-DE" sz="2000" dirty="0" smtClean="0"/>
              <a:t>Argon Atom: </a:t>
            </a:r>
            <a:r>
              <a:rPr lang="de-DE" sz="2000" dirty="0" smtClean="0">
                <a:hlinkClick r:id="rId3"/>
              </a:rPr>
              <a:t>https://</a:t>
            </a:r>
            <a:r>
              <a:rPr lang="de-DE" sz="2000" dirty="0" smtClean="0">
                <a:hlinkClick r:id="rId3"/>
              </a:rPr>
              <a:t>sites.google.com/site/ellesmerealevelchemistry/module-2-foundations-in-chemistry/2-2-electrons-bonding-and-structure/2-2-1-electronic-structure/2-2-1-a-b-c-orbitals-shells-and-sub-shells</a:t>
            </a:r>
            <a:r>
              <a:rPr lang="de-DE" sz="2000" dirty="0" smtClean="0"/>
              <a:t> </a:t>
            </a:r>
            <a:endParaRPr lang="de-DE" sz="2000" dirty="0" smtClean="0"/>
          </a:p>
          <a:p>
            <a:r>
              <a:rPr lang="de-DE" sz="2000" dirty="0" smtClean="0"/>
              <a:t>Argon Properties: </a:t>
            </a:r>
            <a:r>
              <a:rPr lang="de-DE" sz="2000" dirty="0" smtClean="0">
                <a:hlinkClick r:id="rId4"/>
              </a:rPr>
              <a:t>https://en.wikipedia.org/wiki/Argon</a:t>
            </a:r>
            <a:r>
              <a:rPr lang="de-DE" sz="2000" dirty="0" smtClean="0"/>
              <a:t> ,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sources</a:t>
            </a:r>
            <a:r>
              <a:rPr lang="de-DE" sz="2000" dirty="0" smtClean="0"/>
              <a:t> </a:t>
            </a:r>
            <a:r>
              <a:rPr lang="de-DE" sz="2000" dirty="0" err="1" smtClean="0"/>
              <a:t>therein</a:t>
            </a:r>
            <a:endParaRPr lang="de-DE" sz="2000" dirty="0" smtClean="0"/>
          </a:p>
          <a:p>
            <a:r>
              <a:rPr lang="de-DE" sz="2000" dirty="0" smtClean="0"/>
              <a:t>Lennard-Jones potential: </a:t>
            </a:r>
            <a:r>
              <a:rPr lang="de-DE" sz="2000" dirty="0">
                <a:hlinkClick r:id="rId5"/>
              </a:rPr>
              <a:t>http://</a:t>
            </a:r>
            <a:r>
              <a:rPr lang="de-DE" sz="2000" dirty="0" smtClean="0">
                <a:hlinkClick r:id="rId5"/>
              </a:rPr>
              <a:t>atomsinmotion.com/book/chapter5/md</a:t>
            </a:r>
            <a:endParaRPr lang="de-DE" sz="2000" dirty="0" smtClean="0"/>
          </a:p>
          <a:p>
            <a:r>
              <a:rPr lang="de-DE" sz="2000" dirty="0" smtClean="0"/>
              <a:t>NVP </a:t>
            </a:r>
            <a:r>
              <a:rPr lang="de-DE" sz="2000" dirty="0" err="1" smtClean="0"/>
              <a:t>simulations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argon</a:t>
            </a:r>
            <a:r>
              <a:rPr lang="de-DE" sz="2000" dirty="0" smtClean="0"/>
              <a:t> </a:t>
            </a:r>
            <a:r>
              <a:rPr lang="de-DE" sz="2000" dirty="0" err="1" smtClean="0"/>
              <a:t>phase</a:t>
            </a:r>
            <a:r>
              <a:rPr lang="de-DE" sz="2000" dirty="0" smtClean="0"/>
              <a:t> </a:t>
            </a:r>
            <a:r>
              <a:rPr lang="de-DE" sz="2000" dirty="0" err="1" smtClean="0"/>
              <a:t>diagram</a:t>
            </a:r>
            <a:r>
              <a:rPr lang="de-DE" sz="2000" dirty="0" smtClean="0"/>
              <a:t>: </a:t>
            </a:r>
            <a:r>
              <a:rPr lang="de-DE" sz="2000" dirty="0" smtClean="0">
                <a:hlinkClick r:id="rId6"/>
              </a:rPr>
              <a:t>http://cmb.bio.uni-goettingen.de/pract/p1</a:t>
            </a:r>
            <a:r>
              <a:rPr lang="de-DE" sz="2000" dirty="0" smtClean="0">
                <a:hlinkClick r:id="rId6"/>
              </a:rPr>
              <a:t>/</a:t>
            </a:r>
            <a:endParaRPr lang="de-DE" sz="2000" dirty="0" smtClean="0"/>
          </a:p>
          <a:p>
            <a:r>
              <a:rPr lang="de-DE" sz="2000" dirty="0" err="1" smtClean="0"/>
              <a:t>Theoretical</a:t>
            </a:r>
            <a:r>
              <a:rPr lang="de-DE" sz="2000" dirty="0" smtClean="0"/>
              <a:t> </a:t>
            </a:r>
            <a:r>
              <a:rPr lang="de-DE" sz="2000" dirty="0" err="1" smtClean="0"/>
              <a:t>background</a:t>
            </a:r>
            <a:r>
              <a:rPr lang="de-DE" sz="2000" dirty="0" smtClean="0"/>
              <a:t> on MD: </a:t>
            </a:r>
            <a:r>
              <a:rPr lang="en-US" sz="2000" dirty="0" err="1" smtClean="0"/>
              <a:t>González</a:t>
            </a:r>
            <a:r>
              <a:rPr lang="en-US" sz="2000" dirty="0" smtClean="0"/>
              <a:t>, M.A., 2011. Force fields and molecular dynamics simulations. JDN 12, 169–200. </a:t>
            </a:r>
            <a:r>
              <a:rPr lang="en-US" sz="2000" dirty="0" smtClean="0">
                <a:hlinkClick r:id="rId7"/>
              </a:rPr>
              <a:t>https://</a:t>
            </a:r>
            <a:r>
              <a:rPr lang="en-US" sz="2000" dirty="0" smtClean="0">
                <a:hlinkClick r:id="rId7"/>
              </a:rPr>
              <a:t>doi.org/10.1051/sfn/201112009</a:t>
            </a:r>
            <a:endParaRPr lang="de-DE" sz="2000" dirty="0" smtClean="0"/>
          </a:p>
          <a:p>
            <a:r>
              <a:rPr lang="de-DE" sz="2000" dirty="0"/>
              <a:t>RDF</a:t>
            </a:r>
            <a:r>
              <a:rPr lang="de-DE" sz="2000" dirty="0" smtClean="0"/>
              <a:t>: </a:t>
            </a:r>
            <a:r>
              <a:rPr lang="de-DE" sz="2000" dirty="0" smtClean="0">
                <a:hlinkClick r:id="rId8"/>
              </a:rPr>
              <a:t>https</a:t>
            </a:r>
            <a:r>
              <a:rPr lang="de-DE" sz="2000" dirty="0">
                <a:hlinkClick r:id="rId8"/>
              </a:rPr>
              <a:t>://</a:t>
            </a:r>
            <a:r>
              <a:rPr lang="de-DE" sz="2000" dirty="0" smtClean="0">
                <a:hlinkClick r:id="rId8"/>
              </a:rPr>
              <a:t>en.wikipedia.org/wiki/Radial_distribution_function</a:t>
            </a:r>
            <a:r>
              <a:rPr lang="de-DE" sz="2000" dirty="0"/>
              <a:t> </a:t>
            </a:r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xmlns="" val="374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Supplement I: Material &amp; </a:t>
            </a:r>
            <a:r>
              <a:rPr lang="de-DE" dirty="0" err="1" smtClean="0"/>
              <a:t>Methods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Molecular</a:t>
            </a:r>
            <a:r>
              <a:rPr lang="de-DE" dirty="0" smtClean="0"/>
              <a:t> </a:t>
            </a:r>
            <a:r>
              <a:rPr lang="de-DE" dirty="0" err="1" smtClean="0"/>
              <a:t>dynamics</a:t>
            </a:r>
            <a:r>
              <a:rPr lang="de-DE" dirty="0" smtClean="0"/>
              <a:t>: </a:t>
            </a:r>
            <a:r>
              <a:rPr lang="de-DE" dirty="0" err="1" smtClean="0"/>
              <a:t>Gromacs</a:t>
            </a:r>
            <a:endParaRPr lang="de-DE" dirty="0" smtClean="0"/>
          </a:p>
          <a:p>
            <a:r>
              <a:rPr lang="de-DE" dirty="0" smtClean="0"/>
              <a:t>Plots: </a:t>
            </a:r>
            <a:r>
              <a:rPr lang="de-DE" dirty="0" err="1" smtClean="0"/>
              <a:t>gnuplot</a:t>
            </a:r>
            <a:endParaRPr lang="de-DE" dirty="0" smtClean="0"/>
          </a:p>
          <a:p>
            <a:r>
              <a:rPr lang="de-DE" dirty="0" smtClean="0"/>
              <a:t>Pictures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simulations</a:t>
            </a:r>
            <a:r>
              <a:rPr lang="de-DE" dirty="0" smtClean="0"/>
              <a:t>: </a:t>
            </a:r>
            <a:r>
              <a:rPr lang="de-DE" dirty="0" err="1" smtClean="0"/>
              <a:t>vmd</a:t>
            </a:r>
            <a:endParaRPr lang="de-DE" dirty="0" smtClean="0"/>
          </a:p>
          <a:p>
            <a:r>
              <a:rPr lang="de-DE" dirty="0" smtClean="0"/>
              <a:t>Movies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simulations</a:t>
            </a:r>
            <a:r>
              <a:rPr lang="de-DE" dirty="0" smtClean="0"/>
              <a:t>: </a:t>
            </a:r>
            <a:r>
              <a:rPr lang="de-DE" dirty="0" err="1" smtClean="0"/>
              <a:t>pymol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73605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Supplement II: More </a:t>
            </a:r>
            <a:r>
              <a:rPr lang="de-DE" dirty="0" err="1" smtClean="0"/>
              <a:t>movies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Properties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argon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err="1" smtClean="0"/>
              <a:t>Atomic</a:t>
            </a:r>
            <a:r>
              <a:rPr lang="de-DE" sz="2000" dirty="0" smtClean="0"/>
              <a:t> </a:t>
            </a:r>
            <a:r>
              <a:rPr lang="de-DE" sz="2000" dirty="0" err="1" smtClean="0"/>
              <a:t>number</a:t>
            </a:r>
            <a:r>
              <a:rPr lang="de-DE" sz="2000" dirty="0" smtClean="0"/>
              <a:t>: 18 </a:t>
            </a:r>
          </a:p>
          <a:p>
            <a:r>
              <a:rPr lang="de-DE" sz="2000" dirty="0" err="1" smtClean="0"/>
              <a:t>Atomic</a:t>
            </a:r>
            <a:r>
              <a:rPr lang="de-DE" sz="2000" dirty="0" smtClean="0"/>
              <a:t> </a:t>
            </a:r>
            <a:r>
              <a:rPr lang="de-DE" sz="2000" dirty="0" err="1" smtClean="0"/>
              <a:t>mass</a:t>
            </a:r>
            <a:r>
              <a:rPr lang="de-DE" sz="2000" dirty="0" smtClean="0"/>
              <a:t>: 39.948 g/</a:t>
            </a:r>
            <a:r>
              <a:rPr lang="de-DE" sz="2000" dirty="0" err="1" smtClean="0"/>
              <a:t>mol</a:t>
            </a:r>
            <a:endParaRPr lang="de-DE" sz="2000" dirty="0" smtClean="0"/>
          </a:p>
          <a:p>
            <a:r>
              <a:rPr lang="de-DE" sz="2000" dirty="0" smtClean="0"/>
              <a:t>Element, noble gas</a:t>
            </a:r>
          </a:p>
          <a:p>
            <a:r>
              <a:rPr lang="de-DE" sz="2000" dirty="0" smtClean="0"/>
              <a:t>H</a:t>
            </a:r>
            <a:r>
              <a:rPr lang="de-DE" sz="2000" dirty="0" smtClean="0"/>
              <a:t>igh </a:t>
            </a:r>
            <a:r>
              <a:rPr lang="de-DE" sz="2000" dirty="0" err="1"/>
              <a:t>degree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 smtClean="0"/>
              <a:t>inertness</a:t>
            </a:r>
            <a:endParaRPr lang="de-DE" sz="2000" dirty="0" smtClean="0"/>
          </a:p>
          <a:p>
            <a:r>
              <a:rPr lang="de-DE" sz="2000" dirty="0"/>
              <a:t>M</a:t>
            </a:r>
            <a:r>
              <a:rPr lang="de-DE" sz="2000" dirty="0" smtClean="0"/>
              <a:t>ono-</a:t>
            </a:r>
            <a:r>
              <a:rPr lang="de-DE" sz="2000" dirty="0" err="1" smtClean="0"/>
              <a:t>atomic</a:t>
            </a:r>
            <a:r>
              <a:rPr lang="de-DE" sz="2000" dirty="0" smtClean="0"/>
              <a:t> </a:t>
            </a:r>
            <a:r>
              <a:rPr lang="de-DE" sz="2000" dirty="0" smtClean="0"/>
              <a:t>(in all </a:t>
            </a:r>
            <a:r>
              <a:rPr lang="de-DE" sz="2000" dirty="0" err="1" smtClean="0"/>
              <a:t>phases</a:t>
            </a:r>
            <a:r>
              <a:rPr lang="de-DE" sz="2000" dirty="0" smtClean="0"/>
              <a:t>)</a:t>
            </a:r>
          </a:p>
          <a:p>
            <a:r>
              <a:rPr lang="de-DE" sz="2000" dirty="0" err="1" smtClean="0"/>
              <a:t>A</a:t>
            </a:r>
            <a:r>
              <a:rPr lang="de-DE" sz="2000" dirty="0" err="1" smtClean="0"/>
              <a:t>polar</a:t>
            </a:r>
            <a:endParaRPr lang="de-DE" sz="2000" dirty="0" smtClean="0"/>
          </a:p>
        </p:txBody>
      </p:sp>
      <p:pic>
        <p:nvPicPr>
          <p:cNvPr id="16386" name="Picture 2" descr="https://s14-eu5.ixquick.com/cgi-bin/serveimage?url=http:%2F%2Fwww.benjamin-mills.com%2Fteaching%2Fchemistry%2FGCSE%2Felectron-configurations%2Ffull-size-images%2F18-Ar-argon-electron.png&amp;sp=d10a9a3e77170c55a7a22a49cb5160b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90764" y="1350499"/>
            <a:ext cx="4250738" cy="4255476"/>
          </a:xfrm>
          <a:prstGeom prst="rect">
            <a:avLst/>
          </a:prstGeom>
          <a:noFill/>
        </p:spPr>
      </p:pic>
      <p:sp>
        <p:nvSpPr>
          <p:cNvPr id="6" name="Textfeld 5"/>
          <p:cNvSpPr txBox="1"/>
          <p:nvPr/>
        </p:nvSpPr>
        <p:spPr>
          <a:xfrm>
            <a:off x="6448176" y="5556738"/>
            <a:ext cx="4534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Adapted</a:t>
            </a:r>
            <a:r>
              <a:rPr lang="de-DE" sz="1400" dirty="0" smtClean="0"/>
              <a:t> </a:t>
            </a:r>
            <a:r>
              <a:rPr lang="de-DE" sz="1400" dirty="0" err="1" smtClean="0"/>
              <a:t>from</a:t>
            </a:r>
            <a:r>
              <a:rPr lang="de-DE" sz="1400" dirty="0" smtClean="0"/>
              <a:t>: </a:t>
            </a:r>
          </a:p>
          <a:p>
            <a:r>
              <a:rPr lang="de-DE" sz="1400" dirty="0" smtClean="0"/>
              <a:t>https</a:t>
            </a:r>
            <a:r>
              <a:rPr lang="de-DE" sz="1400" dirty="0" smtClean="0"/>
              <a:t>://</a:t>
            </a:r>
            <a:r>
              <a:rPr lang="de-DE" sz="1400" dirty="0" smtClean="0"/>
              <a:t>sites.google.com/site/ellesmerealevelchemistry/[...]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xmlns="" val="398315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Force </a:t>
            </a:r>
            <a:r>
              <a:rPr lang="de-DE" dirty="0" err="1" smtClean="0"/>
              <a:t>field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example</a:t>
            </a:r>
            <a:r>
              <a:rPr lang="de-DE" sz="2000" dirty="0" smtClean="0"/>
              <a:t> AMBER:</a:t>
            </a:r>
          </a:p>
          <a:p>
            <a:r>
              <a:rPr lang="de-DE" sz="2000" dirty="0" smtClean="0"/>
              <a:t>Bonds</a:t>
            </a:r>
          </a:p>
          <a:p>
            <a:r>
              <a:rPr lang="de-DE" sz="2000" dirty="0" smtClean="0"/>
              <a:t>Angle </a:t>
            </a:r>
            <a:r>
              <a:rPr lang="de-DE" sz="2000" dirty="0" err="1" smtClean="0"/>
              <a:t>bends</a:t>
            </a:r>
            <a:endParaRPr lang="de-DE" sz="2000" dirty="0" smtClean="0"/>
          </a:p>
          <a:p>
            <a:r>
              <a:rPr lang="de-DE" sz="2000" dirty="0" smtClean="0"/>
              <a:t>Torsion</a:t>
            </a:r>
          </a:p>
          <a:p>
            <a:r>
              <a:rPr lang="de-DE" sz="2000" dirty="0" err="1" smtClean="0"/>
              <a:t>Coloumb</a:t>
            </a:r>
            <a:r>
              <a:rPr lang="de-DE" sz="2000" dirty="0"/>
              <a:t> </a:t>
            </a:r>
            <a:r>
              <a:rPr lang="de-DE" sz="2000" dirty="0" smtClean="0"/>
              <a:t>Potential</a:t>
            </a:r>
          </a:p>
          <a:p>
            <a:r>
              <a:rPr lang="de-DE" sz="2000" dirty="0" smtClean="0"/>
              <a:t>Pauli </a:t>
            </a:r>
            <a:r>
              <a:rPr lang="de-DE" sz="2000" dirty="0" err="1" smtClean="0"/>
              <a:t>repulsion</a:t>
            </a:r>
            <a:r>
              <a:rPr lang="de-DE" sz="2000" dirty="0" smtClean="0"/>
              <a:t> + Van-der-Waals </a:t>
            </a:r>
            <a:r>
              <a:rPr lang="de-DE" sz="2000" dirty="0" err="1" smtClean="0"/>
              <a:t>attraction</a:t>
            </a:r>
            <a:endParaRPr lang="de-DE" sz="2000" dirty="0"/>
          </a:p>
          <a:p>
            <a:pPr marL="0" indent="0">
              <a:buNone/>
            </a:pPr>
            <a:r>
              <a:rPr lang="de-DE" dirty="0" smtClean="0"/>
              <a:t> 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369" y="4437883"/>
            <a:ext cx="9269261" cy="172301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764071" y="6053435"/>
            <a:ext cx="46701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Adapted</a:t>
            </a:r>
            <a:r>
              <a:rPr lang="de-DE" sz="1400" dirty="0" smtClean="0"/>
              <a:t> </a:t>
            </a:r>
            <a:r>
              <a:rPr lang="de-DE" sz="1400" dirty="0" err="1" smtClean="0"/>
              <a:t>from</a:t>
            </a:r>
            <a:r>
              <a:rPr lang="de-DE" sz="1400" dirty="0" smtClean="0"/>
              <a:t>: http://ambermd.org/tutorials/basic/tutorial0/</a:t>
            </a:r>
            <a:endParaRPr lang="de-DE" sz="1400" dirty="0"/>
          </a:p>
        </p:txBody>
      </p:sp>
      <p:sp>
        <p:nvSpPr>
          <p:cNvPr id="10" name="Rechteck 9"/>
          <p:cNvSpPr/>
          <p:nvPr/>
        </p:nvSpPr>
        <p:spPr>
          <a:xfrm>
            <a:off x="2617940" y="5202657"/>
            <a:ext cx="2292263" cy="8267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408206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0CECE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0935" y="10775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Lennard-Jones potential (ULJ)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6050693"/>
            <a:ext cx="10515600" cy="782256"/>
          </a:xfrm>
        </p:spPr>
        <p:txBody>
          <a:bodyPr>
            <a:normAutofit/>
          </a:bodyPr>
          <a:lstStyle/>
          <a:p>
            <a:r>
              <a:rPr lang="de-DE" sz="2000" dirty="0" smtClean="0"/>
              <a:t>Free </a:t>
            </a:r>
            <a:r>
              <a:rPr lang="de-DE" sz="2000" dirty="0" err="1" smtClean="0"/>
              <a:t>moving</a:t>
            </a:r>
            <a:r>
              <a:rPr lang="de-DE" sz="2000" dirty="0" smtClean="0"/>
              <a:t> </a:t>
            </a:r>
            <a:r>
              <a:rPr lang="de-DE" sz="2000" dirty="0" err="1" smtClean="0"/>
              <a:t>atoms</a:t>
            </a:r>
            <a:r>
              <a:rPr lang="de-DE" sz="2000" dirty="0" smtClean="0"/>
              <a:t> </a:t>
            </a:r>
            <a:r>
              <a:rPr lang="de-DE" sz="2000" dirty="0" err="1" smtClean="0"/>
              <a:t>are</a:t>
            </a:r>
            <a:r>
              <a:rPr lang="de-DE" sz="2000" dirty="0" smtClean="0"/>
              <a:t> </a:t>
            </a:r>
            <a:r>
              <a:rPr lang="de-DE" sz="2000" dirty="0" err="1" smtClean="0"/>
              <a:t>weakly</a:t>
            </a:r>
            <a:r>
              <a:rPr lang="de-DE" sz="2000" dirty="0" smtClean="0"/>
              <a:t> </a:t>
            </a:r>
            <a:r>
              <a:rPr lang="de-DE" sz="2000" dirty="0" err="1" smtClean="0"/>
              <a:t>attracted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each</a:t>
            </a:r>
            <a:r>
              <a:rPr lang="de-DE" sz="2000" dirty="0" smtClean="0"/>
              <a:t> </a:t>
            </a:r>
            <a:r>
              <a:rPr lang="de-DE" sz="2000" dirty="0" err="1" smtClean="0"/>
              <a:t>other</a:t>
            </a:r>
            <a:r>
              <a:rPr lang="de-DE" sz="2000" dirty="0" smtClean="0"/>
              <a:t> at </a:t>
            </a:r>
            <a:r>
              <a:rPr lang="de-DE" sz="2000" dirty="0" err="1" smtClean="0"/>
              <a:t>long</a:t>
            </a:r>
            <a:r>
              <a:rPr lang="de-DE" sz="2000" dirty="0" smtClean="0"/>
              <a:t> </a:t>
            </a:r>
            <a:r>
              <a:rPr lang="de-DE" sz="2000" dirty="0" err="1" smtClean="0"/>
              <a:t>range</a:t>
            </a:r>
            <a:r>
              <a:rPr lang="de-DE" sz="2000" dirty="0" smtClean="0"/>
              <a:t> R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strongly</a:t>
            </a:r>
            <a:r>
              <a:rPr lang="de-DE" sz="2000" dirty="0" smtClean="0"/>
              <a:t> </a:t>
            </a:r>
            <a:r>
              <a:rPr lang="de-DE" sz="2000" dirty="0" err="1" smtClean="0"/>
              <a:t>repulsed</a:t>
            </a:r>
            <a:r>
              <a:rPr lang="de-DE" sz="2000" dirty="0" smtClean="0"/>
              <a:t> at </a:t>
            </a:r>
            <a:r>
              <a:rPr lang="de-DE" sz="2000" dirty="0" err="1" smtClean="0"/>
              <a:t>short</a:t>
            </a:r>
            <a:r>
              <a:rPr lang="de-DE" sz="2000" dirty="0" smtClean="0"/>
              <a:t> </a:t>
            </a:r>
            <a:r>
              <a:rPr lang="de-DE" sz="2000" dirty="0" err="1" smtClean="0"/>
              <a:t>range</a:t>
            </a:r>
            <a:r>
              <a:rPr lang="de-DE" sz="2000" dirty="0" smtClean="0"/>
              <a:t> R (</a:t>
            </a:r>
            <a:r>
              <a:rPr lang="de-DE" sz="2000" dirty="0" err="1" smtClean="0"/>
              <a:t>below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van-der Waals </a:t>
            </a:r>
            <a:r>
              <a:rPr lang="de-DE" sz="2000" dirty="0" err="1" smtClean="0"/>
              <a:t>radii</a:t>
            </a:r>
            <a:r>
              <a:rPr lang="de-DE" sz="2000" dirty="0" smtClean="0"/>
              <a:t> </a:t>
            </a:r>
            <a:r>
              <a:rPr lang="el-GR" sz="2000" dirty="0" smtClean="0"/>
              <a:t>σ</a:t>
            </a:r>
            <a:r>
              <a:rPr lang="de-DE" sz="2000" dirty="0" smtClean="0"/>
              <a:t>).</a:t>
            </a:r>
            <a:endParaRPr lang="de-DE" sz="2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235" y="1336338"/>
            <a:ext cx="5715000" cy="401955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9812055" y="2637414"/>
            <a:ext cx="1916482" cy="708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3960835" y="5395513"/>
            <a:ext cx="4708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Adapted</a:t>
            </a:r>
            <a:r>
              <a:rPr lang="de-DE" sz="1400" dirty="0" smtClean="0"/>
              <a:t> </a:t>
            </a:r>
            <a:r>
              <a:rPr lang="de-DE" sz="1400" dirty="0" err="1" smtClean="0"/>
              <a:t>from</a:t>
            </a:r>
            <a:r>
              <a:rPr lang="de-DE" sz="1400" dirty="0" smtClean="0"/>
              <a:t>: http://atomsinmotion.com/book/chapter5/md</a:t>
            </a:r>
            <a:endParaRPr lang="de-DE" sz="1400" dirty="0"/>
          </a:p>
        </p:txBody>
      </p:sp>
      <p:sp>
        <p:nvSpPr>
          <p:cNvPr id="7" name="Rechteck 6"/>
          <p:cNvSpPr/>
          <p:nvPr/>
        </p:nvSpPr>
        <p:spPr>
          <a:xfrm>
            <a:off x="6977575" y="1786597"/>
            <a:ext cx="2152357" cy="6893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180622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Experimental </a:t>
            </a:r>
            <a:r>
              <a:rPr lang="de-DE" dirty="0" err="1" smtClean="0"/>
              <a:t>phase</a:t>
            </a:r>
            <a:r>
              <a:rPr lang="de-DE" dirty="0" smtClean="0"/>
              <a:t> </a:t>
            </a:r>
            <a:r>
              <a:rPr lang="de-DE" dirty="0" err="1" smtClean="0"/>
              <a:t>diagram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argon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605938"/>
            <a:ext cx="3030383" cy="4882544"/>
          </a:xfrm>
        </p:spPr>
        <p:txBody>
          <a:bodyPr>
            <a:normAutofit/>
          </a:bodyPr>
          <a:lstStyle/>
          <a:p>
            <a:r>
              <a:rPr lang="de-DE" sz="2000" dirty="0" smtClean="0"/>
              <a:t>Triple </a:t>
            </a:r>
            <a:r>
              <a:rPr lang="de-DE" sz="2000" dirty="0" err="1" smtClean="0"/>
              <a:t>point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Argon: </a:t>
            </a:r>
            <a:br>
              <a:rPr lang="de-DE" sz="2000" dirty="0" smtClean="0"/>
            </a:br>
            <a:r>
              <a:rPr lang="de-DE" sz="2000" dirty="0" smtClean="0"/>
              <a:t>83.8058 K, ​0.6889 bar</a:t>
            </a:r>
          </a:p>
          <a:p>
            <a:endParaRPr lang="de-DE" sz="2000" dirty="0" smtClean="0"/>
          </a:p>
          <a:p>
            <a:r>
              <a:rPr lang="de-DE" sz="2000" dirty="0" err="1" smtClean="0"/>
              <a:t>Melting</a:t>
            </a:r>
            <a:r>
              <a:rPr lang="de-DE" sz="2000" dirty="0" smtClean="0"/>
              <a:t> </a:t>
            </a:r>
            <a:r>
              <a:rPr lang="de-DE" sz="2000" dirty="0" err="1" smtClean="0"/>
              <a:t>point</a:t>
            </a:r>
            <a:r>
              <a:rPr lang="de-DE" sz="2000" dirty="0" smtClean="0"/>
              <a:t> at 1 bar:</a:t>
            </a:r>
            <a:br>
              <a:rPr lang="de-DE" sz="2000" dirty="0" smtClean="0"/>
            </a:br>
            <a:r>
              <a:rPr lang="de-DE" sz="2000" dirty="0" smtClean="0"/>
              <a:t>83.81 K ​(−189.34 °C)</a:t>
            </a:r>
          </a:p>
          <a:p>
            <a:endParaRPr lang="de-DE" sz="2000" dirty="0" smtClean="0"/>
          </a:p>
          <a:p>
            <a:r>
              <a:rPr lang="de-DE" sz="2000" dirty="0" err="1" smtClean="0"/>
              <a:t>Boiling</a:t>
            </a:r>
            <a:r>
              <a:rPr lang="de-DE" sz="2000" dirty="0" smtClean="0"/>
              <a:t> </a:t>
            </a:r>
            <a:r>
              <a:rPr lang="de-DE" sz="2000" dirty="0" err="1" smtClean="0"/>
              <a:t>point</a:t>
            </a:r>
            <a:r>
              <a:rPr lang="de-DE" sz="2000" dirty="0" smtClean="0"/>
              <a:t> at 1 bar:</a:t>
            </a:r>
            <a:r>
              <a:rPr lang="de-DE" sz="2000" dirty="0"/>
              <a:t/>
            </a:r>
            <a:br>
              <a:rPr lang="de-DE" sz="2000" dirty="0"/>
            </a:br>
            <a:r>
              <a:rPr lang="de-DE" sz="2000" dirty="0" smtClean="0"/>
              <a:t>87.302 K ​(−185.848 °C)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68582" y="1325563"/>
            <a:ext cx="6891275" cy="4784833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4513965" y="6119150"/>
            <a:ext cx="560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Adapted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http://cmb.bio.uni-goettingen.de/pract/p1/</a:t>
            </a:r>
          </a:p>
        </p:txBody>
      </p:sp>
    </p:spTree>
    <p:extLst>
      <p:ext uri="{BB962C8B-B14F-4D97-AF65-F5344CB8AC3E}">
        <p14:creationId xmlns:p14="http://schemas.microsoft.com/office/powerpoint/2010/main" xmlns="" val="101090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G</a:t>
            </a:r>
            <a:r>
              <a:rPr lang="de-DE" dirty="0" smtClean="0"/>
              <a:t>oal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 err="1" smtClean="0"/>
              <a:t>Simulating</a:t>
            </a:r>
            <a:r>
              <a:rPr lang="de-DE" dirty="0" smtClean="0"/>
              <a:t> </a:t>
            </a:r>
            <a:r>
              <a:rPr lang="de-DE" dirty="0" err="1" smtClean="0"/>
              <a:t>phase</a:t>
            </a:r>
            <a:r>
              <a:rPr lang="de-DE" dirty="0" smtClean="0"/>
              <a:t> </a:t>
            </a:r>
            <a:r>
              <a:rPr lang="de-DE" dirty="0" err="1" smtClean="0"/>
              <a:t>transitions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/>
              <a:t>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findings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experimental </a:t>
            </a:r>
            <a:r>
              <a:rPr lang="de-DE" dirty="0" err="1"/>
              <a:t>phase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 smtClean="0"/>
              <a:t>.</a:t>
            </a:r>
            <a:r>
              <a:rPr lang="de-DE" dirty="0"/>
              <a:t/>
            </a:r>
            <a:br>
              <a:rPr lang="de-DE" dirty="0"/>
            </a:br>
            <a:endParaRPr lang="de-DE" dirty="0" smtClean="0"/>
          </a:p>
          <a:p>
            <a:pPr lvl="1"/>
            <a:r>
              <a:rPr lang="de-DE" dirty="0" smtClean="0"/>
              <a:t>Tutorial at http://cmb.bio.uni-goettingen.de/pract/p1/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404166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MD </a:t>
            </a:r>
            <a:r>
              <a:rPr lang="de-DE" dirty="0" err="1" smtClean="0"/>
              <a:t>simulations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NVT </a:t>
            </a:r>
            <a:r>
              <a:rPr lang="de-DE" sz="2000" dirty="0" err="1" smtClean="0"/>
              <a:t>ensemble</a:t>
            </a:r>
            <a:r>
              <a:rPr lang="de-DE" sz="2000" dirty="0" smtClean="0"/>
              <a:t>:</a:t>
            </a:r>
          </a:p>
          <a:p>
            <a:pPr lvl="1"/>
            <a:r>
              <a:rPr lang="de-DE" sz="2000" dirty="0" err="1" smtClean="0"/>
              <a:t>Gaseous</a:t>
            </a:r>
            <a:r>
              <a:rPr lang="de-DE" sz="2000" dirty="0" smtClean="0"/>
              <a:t> </a:t>
            </a:r>
            <a:r>
              <a:rPr lang="de-DE" sz="2000" dirty="0" err="1" smtClean="0"/>
              <a:t>argon</a:t>
            </a:r>
            <a:r>
              <a:rPr lang="de-DE" sz="2000" dirty="0" smtClean="0"/>
              <a:t> (100k)</a:t>
            </a:r>
          </a:p>
          <a:p>
            <a:pPr lvl="1"/>
            <a:r>
              <a:rPr lang="de-DE" sz="2000" dirty="0" err="1" smtClean="0"/>
              <a:t>Cooling</a:t>
            </a:r>
            <a:r>
              <a:rPr lang="de-DE" sz="2000" dirty="0" smtClean="0"/>
              <a:t> </a:t>
            </a:r>
            <a:r>
              <a:rPr lang="de-DE" sz="2000" dirty="0" err="1" smtClean="0"/>
              <a:t>from</a:t>
            </a:r>
            <a:r>
              <a:rPr lang="de-DE" sz="2000" dirty="0" smtClean="0"/>
              <a:t> gas (100 K) </a:t>
            </a:r>
            <a:r>
              <a:rPr lang="de-DE" sz="2000" dirty="0" err="1" smtClean="0"/>
              <a:t>to</a:t>
            </a:r>
            <a:r>
              <a:rPr lang="de-DE" sz="2000" dirty="0" smtClean="0"/>
              <a:t> solid (25 K)</a:t>
            </a:r>
          </a:p>
          <a:p>
            <a:pPr lvl="1"/>
            <a:r>
              <a:rPr lang="de-DE" sz="2000" dirty="0" err="1" smtClean="0"/>
              <a:t>Heating</a:t>
            </a:r>
            <a:r>
              <a:rPr lang="de-DE" sz="2000" dirty="0" smtClean="0"/>
              <a:t> </a:t>
            </a:r>
            <a:r>
              <a:rPr lang="de-DE" sz="2000" dirty="0" err="1" smtClean="0"/>
              <a:t>from</a:t>
            </a:r>
            <a:r>
              <a:rPr lang="de-DE" sz="2000" dirty="0" smtClean="0"/>
              <a:t> liquid (25 K) </a:t>
            </a:r>
            <a:r>
              <a:rPr lang="de-DE" sz="2000" dirty="0" err="1" smtClean="0"/>
              <a:t>to</a:t>
            </a:r>
            <a:r>
              <a:rPr lang="de-DE" sz="2000" dirty="0" smtClean="0"/>
              <a:t> gas (100 K) </a:t>
            </a:r>
          </a:p>
          <a:p>
            <a:pPr lvl="1"/>
            <a:r>
              <a:rPr lang="de-DE" sz="2000" dirty="0" err="1" smtClean="0"/>
              <a:t>atom</a:t>
            </a:r>
            <a:r>
              <a:rPr lang="de-DE" sz="2000" dirty="0" smtClean="0"/>
              <a:t> </a:t>
            </a:r>
            <a:r>
              <a:rPr lang="de-DE" sz="2000" dirty="0" err="1" smtClean="0"/>
              <a:t>distances</a:t>
            </a:r>
            <a:r>
              <a:rPr lang="de-DE" sz="2000" dirty="0" smtClean="0"/>
              <a:t> (radial </a:t>
            </a:r>
            <a:r>
              <a:rPr lang="de-DE" sz="2000" dirty="0" err="1" smtClean="0"/>
              <a:t>distribution</a:t>
            </a:r>
            <a:r>
              <a:rPr lang="de-DE" sz="2000" dirty="0"/>
              <a:t>)</a:t>
            </a:r>
          </a:p>
          <a:p>
            <a:pPr lvl="1"/>
            <a:r>
              <a:rPr lang="de-DE" sz="2000" dirty="0" err="1"/>
              <a:t>Freezing</a:t>
            </a:r>
            <a:r>
              <a:rPr lang="de-DE" sz="2000" dirty="0"/>
              <a:t> </a:t>
            </a:r>
            <a:r>
              <a:rPr lang="de-DE" sz="2000" dirty="0" err="1"/>
              <a:t>from</a:t>
            </a:r>
            <a:r>
              <a:rPr lang="de-DE" sz="2000" dirty="0"/>
              <a:t> liquid (100 K) </a:t>
            </a:r>
            <a:r>
              <a:rPr lang="de-DE" sz="2000" dirty="0" err="1"/>
              <a:t>to</a:t>
            </a:r>
            <a:r>
              <a:rPr lang="de-DE" sz="2000" dirty="0"/>
              <a:t> solid (0 K</a:t>
            </a:r>
            <a:r>
              <a:rPr lang="de-DE" sz="2000" dirty="0" smtClean="0"/>
              <a:t>)</a:t>
            </a:r>
          </a:p>
          <a:p>
            <a:pPr lvl="1"/>
            <a:endParaRPr lang="de-DE" sz="2000" dirty="0" smtClean="0"/>
          </a:p>
          <a:p>
            <a:r>
              <a:rPr lang="de-DE" sz="2000" dirty="0" smtClean="0"/>
              <a:t>NPT </a:t>
            </a:r>
            <a:r>
              <a:rPr lang="de-DE" sz="2000" dirty="0" err="1" smtClean="0"/>
              <a:t>ensemble</a:t>
            </a:r>
            <a:r>
              <a:rPr lang="de-DE" sz="2000" dirty="0" smtClean="0"/>
              <a:t>:</a:t>
            </a:r>
          </a:p>
          <a:p>
            <a:pPr lvl="1"/>
            <a:r>
              <a:rPr lang="de-DE" sz="2000" dirty="0" err="1" smtClean="0"/>
              <a:t>Cooling</a:t>
            </a:r>
            <a:r>
              <a:rPr lang="de-DE" sz="2000" dirty="0" smtClean="0"/>
              <a:t> </a:t>
            </a:r>
            <a:r>
              <a:rPr lang="de-DE" sz="2000" dirty="0" err="1" smtClean="0"/>
              <a:t>from</a:t>
            </a:r>
            <a:r>
              <a:rPr lang="de-DE" sz="2000" dirty="0" smtClean="0"/>
              <a:t> gas (100 K) </a:t>
            </a:r>
            <a:r>
              <a:rPr lang="de-DE" sz="2000" dirty="0" err="1" smtClean="0"/>
              <a:t>to</a:t>
            </a:r>
            <a:r>
              <a:rPr lang="de-DE" sz="2000" dirty="0" smtClean="0"/>
              <a:t> solid (25 K)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59503" y="1825625"/>
            <a:ext cx="4094297" cy="4351338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7763888" y="6176963"/>
            <a:ext cx="3085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Initial 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all MDs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48816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91208" y="23987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Gaseous</a:t>
            </a:r>
            <a:r>
              <a:rPr lang="de-DE" dirty="0" smtClean="0"/>
              <a:t> </a:t>
            </a:r>
            <a:r>
              <a:rPr lang="de-DE" dirty="0" err="1" smtClean="0"/>
              <a:t>argon</a:t>
            </a:r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2614" y="1027043"/>
            <a:ext cx="3921308" cy="2940981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90974" y="1025040"/>
            <a:ext cx="3923978" cy="2942984"/>
          </a:xfrm>
          <a:prstGeom prst="rect">
            <a:avLst/>
          </a:prstGeom>
        </p:spPr>
      </p:pic>
      <p:pic>
        <p:nvPicPr>
          <p:cNvPr id="7" name="gas_movemen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96040" y="3968024"/>
            <a:ext cx="3705935" cy="2779451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62004" y="1032975"/>
            <a:ext cx="3913398" cy="2935049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976046" y="4619085"/>
            <a:ext cx="24144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Conditions</a:t>
            </a:r>
            <a:r>
              <a:rPr lang="de-DE" dirty="0" smtClean="0"/>
              <a:t>: </a:t>
            </a:r>
          </a:p>
          <a:p>
            <a:r>
              <a:rPr lang="de-DE" dirty="0" smtClean="0"/>
              <a:t>100 K, </a:t>
            </a:r>
          </a:p>
          <a:p>
            <a:r>
              <a:rPr lang="de-DE" dirty="0" smtClean="0"/>
              <a:t>100 </a:t>
            </a:r>
            <a:r>
              <a:rPr lang="de-DE" dirty="0" err="1" smtClean="0"/>
              <a:t>particles</a:t>
            </a:r>
            <a:r>
              <a:rPr lang="de-DE" dirty="0" smtClean="0"/>
              <a:t>/729 nm3, </a:t>
            </a:r>
          </a:p>
          <a:p>
            <a:r>
              <a:rPr lang="de-DE" dirty="0" smtClean="0"/>
              <a:t>1000 </a:t>
            </a:r>
            <a:r>
              <a:rPr lang="de-DE" dirty="0" err="1" smtClean="0"/>
              <a:t>ps</a:t>
            </a:r>
            <a:r>
              <a:rPr lang="de-DE" dirty="0" smtClean="0"/>
              <a:t>, </a:t>
            </a:r>
          </a:p>
          <a:p>
            <a:r>
              <a:rPr lang="de-DE" dirty="0" smtClean="0"/>
              <a:t>500 </a:t>
            </a:r>
            <a:r>
              <a:rPr lang="de-DE" dirty="0" err="1" smtClean="0"/>
              <a:t>steps</a:t>
            </a:r>
            <a:r>
              <a:rPr lang="de-DE" dirty="0" smtClean="0"/>
              <a:t>/</a:t>
            </a:r>
            <a:r>
              <a:rPr lang="de-DE" dirty="0" err="1" smtClean="0"/>
              <a:t>ps</a:t>
            </a:r>
            <a:r>
              <a:rPr lang="de-DE" dirty="0" smtClean="0"/>
              <a:t> 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76370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76046" y="0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Cooling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4" name="Textfeld 3"/>
              <p:cNvSpPr txBox="1"/>
              <p:nvPr/>
            </p:nvSpPr>
            <p:spPr>
              <a:xfrm>
                <a:off x="-16306" y="4476087"/>
                <a:ext cx="2524987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 smtClean="0"/>
                  <a:t>Conditions: </a:t>
                </a:r>
              </a:p>
              <a:p>
                <a:r>
                  <a:rPr lang="de-DE" dirty="0" smtClean="0"/>
                  <a:t>100-25 K, </a:t>
                </a:r>
              </a:p>
              <a:p>
                <a:r>
                  <a:rPr lang="de-DE" dirty="0" smtClean="0"/>
                  <a:t>100 </a:t>
                </a:r>
                <a:r>
                  <a:rPr lang="de-DE" dirty="0" err="1" smtClean="0"/>
                  <a:t>particles</a:t>
                </a:r>
                <a:r>
                  <a:rPr lang="de-DE" dirty="0" smtClean="0"/>
                  <a:t> / 729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de-DE" b="0" i="0" dirty="0" smtClean="0">
                            <a:latin typeface="Cambria Math" panose="02040503050406030204" pitchFamily="18" charset="0"/>
                          </a:rPr>
                          <m:t>nm</m:t>
                        </m:r>
                      </m:e>
                      <m:sup>
                        <m:r>
                          <a:rPr lang="de-DE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5000 </a:t>
                </a:r>
                <a:r>
                  <a:rPr lang="de-DE" dirty="0" err="1" smtClean="0"/>
                  <a:t>ps</a:t>
                </a:r>
                <a:r>
                  <a:rPr lang="de-DE" dirty="0" smtClean="0"/>
                  <a:t>, </a:t>
                </a:r>
              </a:p>
              <a:p>
                <a:r>
                  <a:rPr lang="de-DE" dirty="0" smtClean="0"/>
                  <a:t>500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</a:t>
                </a:r>
                <a:r>
                  <a:rPr lang="de-DE" dirty="0" err="1" smtClean="0"/>
                  <a:t>ps</a:t>
                </a:r>
                <a:endParaRPr lang="de-DE" dirty="0"/>
              </a:p>
              <a:p>
                <a:r>
                  <a:rPr lang="de-DE" dirty="0" smtClean="0"/>
                  <a:t>33.333 </a:t>
                </a:r>
                <a:r>
                  <a:rPr lang="de-DE" dirty="0" err="1" smtClean="0"/>
                  <a:t>steps</a:t>
                </a:r>
                <a:r>
                  <a:rPr lang="de-DE" dirty="0" smtClean="0"/>
                  <a:t>/K</a:t>
                </a:r>
                <a:endParaRPr lang="de-DE" dirty="0"/>
              </a:p>
            </p:txBody>
          </p:sp>
        </mc:Choice>
        <mc:Fallback>
          <p:sp>
            <p:nvSpPr>
              <p:cNvPr id="4" name="Textfeld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306" y="4476087"/>
                <a:ext cx="2524987" cy="1754326"/>
              </a:xfrm>
              <a:prstGeom prst="rect">
                <a:avLst/>
              </a:prstGeom>
              <a:blipFill>
                <a:blip r:embed="rId2"/>
                <a:stretch>
                  <a:fillRect l="-1928" t="-1736" r="-1205" b="-451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617" y="1068581"/>
            <a:ext cx="3940620" cy="2955466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33797" y="1068580"/>
            <a:ext cx="3932353" cy="2949265"/>
          </a:xfrm>
          <a:prstGeom prst="rect">
            <a:avLst/>
          </a:prstGeom>
        </p:spPr>
      </p:pic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66150" y="1011571"/>
            <a:ext cx="4008365" cy="3006274"/>
          </a:xfr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11107" y="4093158"/>
            <a:ext cx="2280163" cy="2423311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57955" y="4093158"/>
            <a:ext cx="2283548" cy="2426911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25979" y="4093158"/>
            <a:ext cx="2283550" cy="2426912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79034" y="4093158"/>
            <a:ext cx="2283550" cy="2426912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3157322" y="6488668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55.5 K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535379" y="6477040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28 K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8084475" y="6477040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37 K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5616450" y="6456402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46 K</a:t>
            </a:r>
            <a:endParaRPr lang="de-DE" dirty="0"/>
          </a:p>
        </p:txBody>
      </p:sp>
      <p:cxnSp>
        <p:nvCxnSpPr>
          <p:cNvPr id="19" name="Gerade Verbindung mit Pfeil 18"/>
          <p:cNvCxnSpPr/>
          <p:nvPr/>
        </p:nvCxnSpPr>
        <p:spPr>
          <a:xfrm flipH="1">
            <a:off x="7893698" y="3265714"/>
            <a:ext cx="373224" cy="195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8283023" y="2896382"/>
            <a:ext cx="199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</a:t>
            </a:r>
            <a:r>
              <a:rPr lang="de-DE" dirty="0" err="1" smtClean="0"/>
              <a:t>elting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(28K)</a:t>
            </a:r>
            <a:endParaRPr lang="de-DE" dirty="0"/>
          </a:p>
        </p:txBody>
      </p:sp>
      <p:cxnSp>
        <p:nvCxnSpPr>
          <p:cNvPr id="21" name="Gerade Verbindung mit Pfeil 20"/>
          <p:cNvCxnSpPr/>
          <p:nvPr/>
        </p:nvCxnSpPr>
        <p:spPr>
          <a:xfrm flipH="1">
            <a:off x="7139367" y="2197666"/>
            <a:ext cx="332217" cy="97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7471584" y="2013000"/>
            <a:ext cx="1912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boiling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(46K)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08004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</Words>
  <Application>Microsoft Office PowerPoint</Application>
  <PresentationFormat>Benutzerdefiniert</PresentationFormat>
  <Paragraphs>98</Paragraphs>
  <Slides>17</Slides>
  <Notes>1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Office</vt:lpstr>
      <vt:lpstr>Phase transitions of argon</vt:lpstr>
      <vt:lpstr>Properties of argon</vt:lpstr>
      <vt:lpstr>Force field</vt:lpstr>
      <vt:lpstr>Lennard-Jones potential (ULJ)</vt:lpstr>
      <vt:lpstr>Experimental phase diagram of argon</vt:lpstr>
      <vt:lpstr>Goal</vt:lpstr>
      <vt:lpstr>MD simulations</vt:lpstr>
      <vt:lpstr>Gaseous argon</vt:lpstr>
      <vt:lpstr>Cooling</vt:lpstr>
      <vt:lpstr>Freezing</vt:lpstr>
      <vt:lpstr>Radial distribution functions (RDF)</vt:lpstr>
      <vt:lpstr>Heating</vt:lpstr>
      <vt:lpstr>Cooling in NPT</vt:lpstr>
      <vt:lpstr>Outlook</vt:lpstr>
      <vt:lpstr>Sources</vt:lpstr>
      <vt:lpstr>Supplement I: Material &amp; Methods</vt:lpstr>
      <vt:lpstr>Supplement II: More movies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Phase transitions of argon</dc:title>
  <dc:creator>Moritz Jonas Ziegler</dc:creator>
  <cp:lastModifiedBy>Moritz1</cp:lastModifiedBy>
  <cp:revision>47</cp:revision>
  <dcterms:created xsi:type="dcterms:W3CDTF">2018-03-22T10:32:17Z</dcterms:created>
  <dcterms:modified xsi:type="dcterms:W3CDTF">2018-03-23T04:49:14Z</dcterms:modified>
</cp:coreProperties>
</file>

<file path=docProps/thumbnail.jpeg>
</file>